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8" r:id="rId6"/>
    <p:sldId id="290" r:id="rId7"/>
    <p:sldId id="264" r:id="rId8"/>
    <p:sldId id="293" r:id="rId9"/>
    <p:sldId id="262" r:id="rId10"/>
    <p:sldId id="29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3204" autoAdjust="0"/>
  </p:normalViewPr>
  <p:slideViewPr>
    <p:cSldViewPr snapToGrid="0">
      <p:cViewPr varScale="1">
        <p:scale>
          <a:sx n="89" d="100"/>
          <a:sy n="89" d="100"/>
        </p:scale>
        <p:origin x="418" y="7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12/6/2024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12/6/2024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5A09EB-94E6-FADA-D340-89B1228E55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F5F6A1-FC1F-1358-5B80-B3C8089CB1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0AEE6F-A0AF-CD2E-6282-A4ECEB2135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CAEE6-CF33-4B44-C549-7E273E9806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7506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hushan0016.github.io/My-Portfolio-website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bdhawas0016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bdhawas0016@gmail.co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7530" y="677918"/>
            <a:ext cx="9932670" cy="3590596"/>
          </a:xfrm>
        </p:spPr>
        <p:txBody>
          <a:bodyPr>
            <a:normAutofit/>
          </a:bodyPr>
          <a:lstStyle/>
          <a:p>
            <a:r>
              <a:rPr lang="en-US" dirty="0"/>
              <a:t>Food and Beverages     Analysis Overview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10F3156-6D67-6515-2747-BFBC7F5A0431}"/>
              </a:ext>
            </a:extLst>
          </p:cNvPr>
          <p:cNvSpPr txBox="1">
            <a:spLocks/>
          </p:cNvSpPr>
          <p:nvPr/>
        </p:nvSpPr>
        <p:spPr>
          <a:xfrm>
            <a:off x="6228918" y="4611563"/>
            <a:ext cx="5396006" cy="1201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0" dirty="0"/>
              <a:t>Project By – </a:t>
            </a:r>
            <a:r>
              <a:rPr lang="en-US" sz="1400" dirty="0"/>
              <a:t>Bhushan Prabhakar Dhawas</a:t>
            </a:r>
          </a:p>
          <a:p>
            <a:r>
              <a:rPr lang="en-US" sz="1400" dirty="0"/>
              <a:t> </a:t>
            </a:r>
          </a:p>
          <a:p>
            <a:r>
              <a:rPr lang="en-US" sz="1400" b="0" dirty="0"/>
              <a:t>Portfolio Website  - </a:t>
            </a:r>
            <a:r>
              <a:rPr lang="en-US" sz="1400" dirty="0"/>
              <a:t>(</a:t>
            </a:r>
            <a:r>
              <a:rPr lang="en-US" sz="1200" dirty="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sz="1400" dirty="0"/>
              <a:t>) </a:t>
            </a:r>
          </a:p>
          <a:p>
            <a:endParaRPr lang="en-US" sz="1400" dirty="0"/>
          </a:p>
          <a:p>
            <a:r>
              <a:rPr lang="en-US" sz="1400" b="0" dirty="0"/>
              <a:t>Email – </a:t>
            </a:r>
            <a:r>
              <a:rPr lang="en-US" sz="1400" cap="none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bdhawas0016@gmail.com</a:t>
            </a:r>
            <a:r>
              <a:rPr lang="en-US" sz="1400" cap="none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400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8BD1063-FCD4-CA69-1FE1-D9BF4ADEDA81}"/>
              </a:ext>
            </a:extLst>
          </p:cNvPr>
          <p:cNvSpPr txBox="1">
            <a:spLocks/>
          </p:cNvSpPr>
          <p:nvPr/>
        </p:nvSpPr>
        <p:spPr>
          <a:xfrm>
            <a:off x="4453788" y="660400"/>
            <a:ext cx="7099899" cy="1105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Executive Summary</a:t>
            </a:r>
            <a:endParaRPr lang="en-ZA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421570B-A65C-6473-C208-FAF1A66A11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5932" y="1765622"/>
            <a:ext cx="7099899" cy="46782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>
                <a:latin typeface="Arial" panose="020B0604020202020204" pitchFamily="34" charset="0"/>
              </a:rPr>
              <a:t>Total Orders: </a:t>
            </a:r>
            <a:r>
              <a:rPr lang="en-US" altLang="en-US" b="1">
                <a:latin typeface="Arial" panose="020B0604020202020204" pitchFamily="34" charset="0"/>
              </a:rPr>
              <a:t>53K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>
                <a:latin typeface="Arial" panose="020B0604020202020204" pitchFamily="34" charset="0"/>
              </a:rPr>
              <a:t>Total Revenue: </a:t>
            </a:r>
            <a:r>
              <a:rPr lang="en-US" altLang="en-US" b="1">
                <a:latin typeface="Arial" panose="020B0604020202020204" pitchFamily="34" charset="0"/>
              </a:rPr>
              <a:t>$17.91M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>
                <a:latin typeface="Arial" panose="020B0604020202020204" pitchFamily="34" charset="0"/>
              </a:rPr>
              <a:t>Total Quantity: </a:t>
            </a:r>
            <a:r>
              <a:rPr lang="en-US" altLang="en-US" b="1">
                <a:latin typeface="Arial" panose="020B0604020202020204" pitchFamily="34" charset="0"/>
              </a:rPr>
              <a:t>6M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>
                <a:latin typeface="Arial" panose="020B0604020202020204" pitchFamily="34" charset="0"/>
              </a:rPr>
              <a:t>Major contributor: </a:t>
            </a:r>
            <a:r>
              <a:rPr lang="en-US" altLang="en-US" i="1">
                <a:latin typeface="Arial" panose="020B0604020202020204" pitchFamily="34" charset="0"/>
              </a:rPr>
              <a:t>Food (91.4%)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>
                <a:latin typeface="Arial" panose="020B0604020202020204" pitchFamily="34" charset="0"/>
              </a:rPr>
              <a:t>Highlight trends (e.g., declining revenue over the years). </a:t>
            </a:r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7347" y="750054"/>
            <a:ext cx="7757073" cy="953559"/>
          </a:xfrm>
        </p:spPr>
        <p:txBody>
          <a:bodyPr>
            <a:normAutofit fontScale="90000"/>
          </a:bodyPr>
          <a:lstStyle/>
          <a:p>
            <a:r>
              <a:rPr lang="en-US" dirty="0"/>
              <a:t>Key Metrics and Revenue Breakdown​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59DDBCF2-8EDD-969E-B6E9-142BC87010EA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257919" y="2008759"/>
            <a:ext cx="5686181" cy="4647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u="sng" dirty="0">
                <a:solidFill>
                  <a:schemeClr val="bg1"/>
                </a:solidFill>
                <a:latin typeface="Arial" panose="020B0604020202020204" pitchFamily="34" charset="0"/>
              </a:rPr>
              <a:t>Visuals: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Insert a snapshot of the dashboard overview with metrics.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Highlight the revenue distribution across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channels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categories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Key takeaways: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Channels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Retail leads revenue, while Distributor and Online contribute moderately.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Categories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Food dominates revenue compared to Drinks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55" y="78427"/>
            <a:ext cx="7441222" cy="1988706"/>
          </a:xfrm>
        </p:spPr>
        <p:txBody>
          <a:bodyPr/>
          <a:lstStyle/>
          <a:p>
            <a:r>
              <a:rPr lang="en-IN" dirty="0"/>
              <a:t>Revenue Contributions by Team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4A6450D-08A7-4967-2F62-9892A53639A9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128955" y="2376678"/>
            <a:ext cx="8003931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b="1" u="sng" dirty="0">
                <a:latin typeface="Arial" panose="020B0604020202020204" pitchFamily="34" charset="0"/>
              </a:rPr>
              <a:t>Supervisors</a:t>
            </a:r>
            <a:r>
              <a:rPr lang="en-US" altLang="en-US" b="1" u="sng" dirty="0"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u="sng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u="sng" dirty="0"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 the tree map breakdown, highlighting top-performing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supervisors (e.g., Sofia Ribeiro, Diego Araujo).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b="1" u="sng" dirty="0">
                <a:latin typeface="Arial" panose="020B0604020202020204" pitchFamily="34" charset="0"/>
              </a:rPr>
              <a:t>Managers</a:t>
            </a:r>
            <a:r>
              <a:rPr kumimoji="0" lang="en-US" altLang="en-US" sz="1800" b="0" i="0" u="sng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u="sng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Pie chart emphasizing the near-equal revenue contributions by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managers Gabriel (48.5%) and Victor (51.4%).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b="1" u="sng" dirty="0">
                <a:latin typeface="Arial" panose="020B0604020202020204" pitchFamily="34" charset="0"/>
              </a:rPr>
              <a:t>Salespersons</a:t>
            </a:r>
            <a:r>
              <a:rPr lang="en-US" altLang="en-US" b="1" u="sng" dirty="0">
                <a:latin typeface="Arial" panose="020B06040202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Bar chart to showcase individual performance. Call out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Carla Ferreira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as the top performer ($4.7M). </a:t>
            </a:r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7BBCA-5FDC-E828-93FA-78E9BE8ED3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568B7-6641-B340-B932-EA0BDCC7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9011" y="228666"/>
            <a:ext cx="8988725" cy="940730"/>
          </a:xfrm>
        </p:spPr>
        <p:txBody>
          <a:bodyPr/>
          <a:lstStyle/>
          <a:p>
            <a:r>
              <a:rPr lang="en-IN" sz="3600" dirty="0"/>
              <a:t>Channel-Wise Revenue Analysis</a:t>
            </a:r>
            <a:endParaRPr lang="en-US" sz="36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45AEB5C-DD83-86BF-72EB-B70F2D9C811B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0" y="918523"/>
            <a:ext cx="8003931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Use the bar chart (Revenue by Year and Channel) to show: The shift in revenue contribution between 2019-2021.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Highlight Retail's consistent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D877654-461D-572C-FD9A-AC63095A9082}"/>
              </a:ext>
            </a:extLst>
          </p:cNvPr>
          <p:cNvSpPr txBox="1">
            <a:spLocks/>
          </p:cNvSpPr>
          <p:nvPr/>
        </p:nvSpPr>
        <p:spPr>
          <a:xfrm>
            <a:off x="0" y="2166370"/>
            <a:ext cx="8307238" cy="9407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/>
              <a:t>Yearly Performance Analysis</a:t>
            </a:r>
            <a:endParaRPr lang="en-US" sz="3600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CBF4275-8231-1866-CAE9-B8E7F7E11B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" y="4751239"/>
            <a:ext cx="80039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3600" b="1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Food vs. Drinks Contribution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5BC2ACA-511A-29FF-0723-D6BD69AB39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604848"/>
            <a:ext cx="7574509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Line chart showing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downward trend in total revenue (2019-2021)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2020: Peak year at $10M revenue.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2021: Significant decline to $1M revenue.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Discuss possible factors contributing to the trend (e.g., market shifts,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pandemic effects). 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E8EBF468-058F-4CFD-9E59-5A4808485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162548"/>
            <a:ext cx="9100868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Pie chart highlighting the dominance of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Food (91.4%)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over Drinks (8.6%).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Mention opportunities for increasing Drinks' share (e.g., targeted marketing campaigns). </a:t>
            </a:r>
          </a:p>
        </p:txBody>
      </p:sp>
    </p:spTree>
    <p:extLst>
      <p:ext uri="{BB962C8B-B14F-4D97-AF65-F5344CB8AC3E}">
        <p14:creationId xmlns:p14="http://schemas.microsoft.com/office/powerpoint/2010/main" val="1042070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740495"/>
          </a:xfrm>
        </p:spPr>
        <p:txBody>
          <a:bodyPr/>
          <a:lstStyle/>
          <a:p>
            <a:r>
              <a:rPr lang="en-IN" dirty="0"/>
              <a:t>Recommendations</a:t>
            </a:r>
            <a:endParaRPr lang="en-US" dirty="0"/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1">
            <a:extLst>
              <a:ext uri="{FF2B5EF4-FFF2-40B4-BE49-F238E27FC236}">
                <a16:creationId xmlns:a16="http://schemas.microsoft.com/office/drawing/2014/main" id="{D0E1FD93-BE40-C5A6-144D-F477BE933E98}"/>
              </a:ext>
            </a:extLst>
          </p:cNvPr>
          <p:cNvSpPr>
            <a:spLocks noGrp="1" noChangeArrowheads="1"/>
          </p:cNvSpPr>
          <p:nvPr>
            <p:ph sz="half" idx="16"/>
          </p:nvPr>
        </p:nvSpPr>
        <p:spPr bwMode="auto">
          <a:xfrm>
            <a:off x="3364042" y="2005933"/>
            <a:ext cx="8626675" cy="381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Improve Underperforming Areas</a:t>
            </a:r>
            <a:r>
              <a:rPr kumimoji="0" lang="en-US" altLang="en-US" sz="2000" b="0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Strengthen the Drinks category with promotions or new product launches.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000" b="1" u="sng" dirty="0">
                <a:solidFill>
                  <a:schemeClr val="bg1"/>
                </a:solidFill>
                <a:latin typeface="Arial" panose="020B0604020202020204" pitchFamily="34" charset="0"/>
              </a:rPr>
              <a:t>Channel Optimization: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 online sales, given the potential for growth.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b="1" u="sng" dirty="0">
                <a:solidFill>
                  <a:schemeClr val="bg1"/>
                </a:solidFill>
                <a:latin typeface="Arial" panose="020B0604020202020204" pitchFamily="34" charset="0"/>
              </a:rPr>
              <a:t>Team Performance: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 additional support or incentives for underperforming supervisors or salespersons.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000" b="1" u="sng" dirty="0">
                <a:solidFill>
                  <a:schemeClr val="bg1"/>
                </a:solidFill>
                <a:latin typeface="Arial" panose="020B0604020202020204" pitchFamily="34" charset="0"/>
              </a:rPr>
              <a:t>Market Trends: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Investigate the reasons behind declining yearly trends to mitigate further losses.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7518" y="1627293"/>
            <a:ext cx="6449786" cy="1484991"/>
          </a:xfrm>
        </p:spPr>
        <p:txBody>
          <a:bodyPr>
            <a:normAutofit/>
          </a:bodyPr>
          <a:lstStyle/>
          <a:p>
            <a:r>
              <a:rPr lang="en-US" dirty="0"/>
              <a:t>Thank you !!!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2538" y="3268165"/>
            <a:ext cx="4488714" cy="1484990"/>
          </a:xfrm>
        </p:spPr>
        <p:txBody>
          <a:bodyPr>
            <a:normAutofit fontScale="25000" lnSpcReduction="20000"/>
          </a:bodyPr>
          <a:lstStyle/>
          <a:p>
            <a:r>
              <a:rPr lang="en-US" sz="4900" dirty="0"/>
              <a:t>Project By -  </a:t>
            </a:r>
            <a:r>
              <a:rPr lang="en-US" sz="7200" b="1" dirty="0"/>
              <a:t>Bhushan Prabhakar Dhawas</a:t>
            </a:r>
          </a:p>
          <a:p>
            <a:r>
              <a:rPr lang="en-US" sz="4800" dirty="0"/>
              <a:t>Portfolio website – </a:t>
            </a:r>
            <a:r>
              <a:rPr lang="en-US" sz="7200" dirty="0"/>
              <a:t>(</a:t>
            </a:r>
            <a:r>
              <a:rPr lang="en-US" sz="4800" dirty="0">
                <a:solidFill>
                  <a:srgbClr val="FFC000"/>
                </a:solidFill>
              </a:rPr>
              <a:t>link</a:t>
            </a:r>
            <a:r>
              <a:rPr lang="en-US" sz="7200" dirty="0"/>
              <a:t>) </a:t>
            </a:r>
          </a:p>
          <a:p>
            <a:r>
              <a:rPr lang="en-US" sz="4800" dirty="0"/>
              <a:t>Email – </a:t>
            </a:r>
            <a:r>
              <a:rPr lang="en-US" sz="7200" b="1" dirty="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bdhawas0016@gmail.com</a:t>
            </a:r>
            <a:r>
              <a:rPr lang="en-US" sz="7200" b="1" dirty="0">
                <a:solidFill>
                  <a:srgbClr val="FFC000"/>
                </a:solidFill>
              </a:rPr>
              <a:t> </a:t>
            </a:r>
          </a:p>
          <a:p>
            <a:endParaRPr lang="en-US" sz="7200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Colorful abstract pitch deck</Template>
  <TotalTime>33</TotalTime>
  <Words>384</Words>
  <Application>Microsoft Office PowerPoint</Application>
  <PresentationFormat>Widescreen</PresentationFormat>
  <Paragraphs>82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Avenir Next LT Pro</vt:lpstr>
      <vt:lpstr>Calibri</vt:lpstr>
      <vt:lpstr>Custom</vt:lpstr>
      <vt:lpstr>Food and Beverages     Analysis Overview</vt:lpstr>
      <vt:lpstr>PowerPoint Presentation</vt:lpstr>
      <vt:lpstr>Key Metrics and Revenue Breakdown​</vt:lpstr>
      <vt:lpstr>Revenue Contributions by Team</vt:lpstr>
      <vt:lpstr>Channel-Wise Revenue Analysis</vt:lpstr>
      <vt:lpstr>Recommendations</vt:lpstr>
      <vt:lpstr>Thank you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Bhushan Dhawas</dc:creator>
  <cp:lastModifiedBy>Bhushan Dhawas</cp:lastModifiedBy>
  <cp:revision>1</cp:revision>
  <dcterms:created xsi:type="dcterms:W3CDTF">2024-12-06T12:04:11Z</dcterms:created>
  <dcterms:modified xsi:type="dcterms:W3CDTF">2024-12-06T12:37:32Z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